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09" r:id="rId2"/>
    <p:sldId id="310" r:id="rId3"/>
    <p:sldId id="324" r:id="rId4"/>
    <p:sldId id="330" r:id="rId5"/>
    <p:sldId id="323" r:id="rId6"/>
    <p:sldId id="328" r:id="rId7"/>
    <p:sldId id="327" r:id="rId8"/>
    <p:sldId id="329" r:id="rId9"/>
    <p:sldId id="325" r:id="rId10"/>
    <p:sldId id="332" r:id="rId11"/>
    <p:sldId id="326" r:id="rId12"/>
    <p:sldId id="322" r:id="rId13"/>
    <p:sldId id="260" r:id="rId14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7"/>
    <p:restoredTop sz="94655"/>
  </p:normalViewPr>
  <p:slideViewPr>
    <p:cSldViewPr>
      <p:cViewPr varScale="1">
        <p:scale>
          <a:sx n="105" d="100"/>
          <a:sy n="105" d="100"/>
        </p:scale>
        <p:origin x="187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ADB6FF1F-555E-4388-A8B0-D1E524B355D1}" type="datetimeFigureOut">
              <a:rPr lang="pt-PT" smtClean="0"/>
              <a:pPr/>
              <a:t>12/06/2024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CD9FB018-1958-45C1-ABFF-E1E983EC4F4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4781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E77E319B-B046-487F-8D03-B96E4F1A43D0}" type="datetimeFigureOut">
              <a:rPr lang="pt-PT" smtClean="0"/>
              <a:pPr/>
              <a:t>12/06/2024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4768" tIns="47384" rIns="94768" bIns="47384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3DD545E-D36A-4832-938A-2ECADA69E4C6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7761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743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11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67928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31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3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958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4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761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5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341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6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23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7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521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8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450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9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233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10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153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Faça clique para editar o estilo do subtítulo do modelo global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3E61B-3AB3-490F-90D4-269C8A444AE7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4.png"/><Relationship Id="rId10" Type="http://schemas.openxmlformats.org/officeDocument/2006/relationships/image" Target="../media/image25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tacamp.com/blog/yolo-object-detection-explained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#performance-on-ms-coco-dataset" TargetMode="External"/><Relationship Id="rId12" Type="http://schemas.openxmlformats.org/officeDocument/2006/relationships/hyperlink" Target="https://www.v7labs.com/blog/yolo-object-detecti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hyperlink" Target="https://blog.paperspace.com/yolov9-2/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ultralytics/ultralytics/blob/main/ultralytics/cfg/datasets/coco.yaml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github.com/ultralytics/ultralytic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2571187"/>
            <a:ext cx="5486400" cy="2255574"/>
          </a:xfrm>
        </p:spPr>
        <p:txBody>
          <a:bodyPr>
            <a:normAutofit/>
          </a:bodyPr>
          <a:lstStyle/>
          <a:p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Aprendizagem Organizacional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CP3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YOLO –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You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Only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Look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Once</a:t>
            </a:r>
            <a:endParaRPr lang="pt-PT" sz="25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0" y="6492106"/>
            <a:ext cx="9144000" cy="276444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100" b="1" u="sng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| Escola Superior de Tecnologia e Gestão| Unidade Curricular: </a:t>
            </a:r>
            <a:r>
              <a:rPr lang="pt-PT" sz="1100" dirty="0">
                <a:highlight>
                  <a:srgbClr val="FFFF00"/>
                </a:highlight>
                <a:latin typeface="Arial" charset="0"/>
                <a:ea typeface="Arial" charset="0"/>
                <a:cs typeface="Arial" charset="0"/>
              </a:rPr>
              <a:t>Aprendizagem Organizacional </a:t>
            </a:r>
            <a:r>
              <a:rPr lang="pt-PT" sz="1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| Ano Letivo 2023/2024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624" y="365894"/>
            <a:ext cx="3872752" cy="962356"/>
          </a:xfrm>
          <a:prstGeom prst="rect">
            <a:avLst/>
          </a:prstGeom>
        </p:spPr>
      </p:pic>
      <p:sp>
        <p:nvSpPr>
          <p:cNvPr id="8" name="Subtítulo 2">
            <a:extLst>
              <a:ext uri="{FF2B5EF4-FFF2-40B4-BE49-F238E27FC236}">
                <a16:creationId xmlns:a16="http://schemas.microsoft.com/office/drawing/2014/main" id="{6D890E14-880C-4963-9EA0-EE9200F689F8}"/>
              </a:ext>
            </a:extLst>
          </p:cNvPr>
          <p:cNvSpPr txBox="1">
            <a:spLocks/>
          </p:cNvSpPr>
          <p:nvPr/>
        </p:nvSpPr>
        <p:spPr>
          <a:xfrm>
            <a:off x="892549" y="5635668"/>
            <a:ext cx="3486150" cy="57143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24585 – Alexandre Santos,</a:t>
            </a:r>
          </a:p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25343 – Rui Alves;</a:t>
            </a:r>
          </a:p>
          <a:p>
            <a:pPr algn="l"/>
            <a:endParaRPr lang="pt-PT" sz="11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CDB7617E-BD9F-40A8-BCFA-781CEC4CEE46}"/>
              </a:ext>
            </a:extLst>
          </p:cNvPr>
          <p:cNvSpPr txBox="1">
            <a:spLocks/>
          </p:cNvSpPr>
          <p:nvPr/>
        </p:nvSpPr>
        <p:spPr>
          <a:xfrm>
            <a:off x="4953495" y="5615784"/>
            <a:ext cx="3486150" cy="7868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Orientador(</a:t>
            </a:r>
            <a:r>
              <a:rPr lang="pt-PT" sz="105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es</a:t>
            </a: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):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Professora Doutora Tânia Silva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 Doutor Jorge Ribeiro</a:t>
            </a:r>
          </a:p>
          <a:p>
            <a:pPr algn="l"/>
            <a:endParaRPr lang="pt-PT" sz="10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02F2A86-A50E-0283-3B8A-EB9B059E210D}"/>
              </a:ext>
            </a:extLst>
          </p:cNvPr>
          <p:cNvSpPr txBox="1"/>
          <p:nvPr/>
        </p:nvSpPr>
        <p:spPr>
          <a:xfrm>
            <a:off x="1902896" y="1308894"/>
            <a:ext cx="5338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1800" b="1" u="sng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endParaRPr lang="pt-PT" dirty="0">
              <a:solidFill>
                <a:srgbClr val="FFFF00"/>
              </a:solidFill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3331B8A6-B954-F04D-0378-7F3DD744E30A}"/>
              </a:ext>
            </a:extLst>
          </p:cNvPr>
          <p:cNvSpPr txBox="1">
            <a:spLocks/>
          </p:cNvSpPr>
          <p:nvPr/>
        </p:nvSpPr>
        <p:spPr>
          <a:xfrm>
            <a:off x="1828800" y="3698974"/>
            <a:ext cx="5486400" cy="5523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PT" sz="25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301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10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Caso Prático – exemplo com </a:t>
            </a:r>
            <a:r>
              <a:rPr lang="pt-PT" sz="2000" b="1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video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58FCF94-DFD9-E21B-EB2D-8B2DD3AE8F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4940" y="2514820"/>
            <a:ext cx="6554115" cy="2743583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89F0D8F4-9D5F-5C6E-75EA-65D62656943F}"/>
              </a:ext>
            </a:extLst>
          </p:cNvPr>
          <p:cNvSpPr txBox="1"/>
          <p:nvPr/>
        </p:nvSpPr>
        <p:spPr>
          <a:xfrm>
            <a:off x="609599" y="1229855"/>
            <a:ext cx="79247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No final, será exportado o vídeo onde são apresentaods os resultados da identificação de objetos no vídeo.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 função </a:t>
            </a:r>
            <a:r>
              <a:rPr lang="pt-BR" b="1" dirty="0"/>
              <a:t>create_video_writer </a:t>
            </a:r>
            <a:r>
              <a:rPr lang="pt-BR" dirty="0"/>
              <a:t>irá processar as frames do vídeo.</a:t>
            </a:r>
          </a:p>
        </p:txBody>
      </p:sp>
    </p:spTree>
    <p:extLst>
      <p:ext uri="{BB962C8B-B14F-4D97-AF65-F5344CB8AC3E}">
        <p14:creationId xmlns:p14="http://schemas.microsoft.com/office/powerpoint/2010/main" val="1011782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47E5C510-EEB2-A5C9-3968-DDD938EE81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389" y="1375027"/>
            <a:ext cx="4799012" cy="1671023"/>
          </a:xfrm>
          <a:prstGeom prst="rect">
            <a:avLst/>
          </a:prstGeom>
        </p:spPr>
      </p:pic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11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Caso Prático – exemplo com </a:t>
            </a:r>
            <a:r>
              <a:rPr lang="pt-PT" sz="2000" b="1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video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video_final">
            <a:hlinkClick r:id="" action="ppaction://media"/>
            <a:extLst>
              <a:ext uri="{FF2B5EF4-FFF2-40B4-BE49-F238E27FC236}">
                <a16:creationId xmlns:a16="http://schemas.microsoft.com/office/drawing/2014/main" id="{742B869A-024E-BF4A-A6A2-2786FE0214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634786" y="2731276"/>
            <a:ext cx="5801654" cy="328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23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Referências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4DEBA68-8619-5C85-DC3E-B26EC684955B}"/>
              </a:ext>
            </a:extLst>
          </p:cNvPr>
          <p:cNvSpPr txBox="1"/>
          <p:nvPr/>
        </p:nvSpPr>
        <p:spPr>
          <a:xfrm>
            <a:off x="250824" y="1375027"/>
            <a:ext cx="86645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hlinkClick r:id="rId7"/>
              </a:rPr>
              <a:t>https://docs.ultralytics.com/models/yolov9/#performance-on-ms-coco-dataset</a:t>
            </a: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hlinkClick r:id="rId8"/>
              </a:rPr>
              <a:t>https://www.datacamp.com/blog/yolo-object-detection-explained</a:t>
            </a: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hlinkClick r:id="rId9"/>
              </a:rPr>
              <a:t>https://github.com/ultralytics/ultralytics</a:t>
            </a: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hlinkClick r:id="rId10"/>
              </a:rPr>
              <a:t>https://github.com/ultralytics/ultralytics/blob/main/ultralytics/cfg/datasets/coco.yaml</a:t>
            </a: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hlinkClick r:id="rId11"/>
              </a:rPr>
              <a:t>https://blog.paperspace.com/yolov9-2/</a:t>
            </a: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hlinkClick r:id="rId12"/>
              </a:rPr>
              <a:t>https://www.v7labs.com/blog/yolo-object-detection</a:t>
            </a: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74905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00250" y="5867400"/>
            <a:ext cx="5143500" cy="489738"/>
          </a:xfrm>
        </p:spPr>
        <p:txBody>
          <a:bodyPr>
            <a:normAutofit/>
          </a:bodyPr>
          <a:lstStyle/>
          <a:p>
            <a:r>
              <a:rPr lang="pt-PT" sz="15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www.ipvc.pt</a:t>
            </a:r>
            <a:endParaRPr lang="pt-PT" sz="15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606" y="3409950"/>
            <a:ext cx="4048787" cy="100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59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Objetivos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 Box 19">
            <a:extLst>
              <a:ext uri="{FF2B5EF4-FFF2-40B4-BE49-F238E27FC236}">
                <a16:creationId xmlns:a16="http://schemas.microsoft.com/office/drawing/2014/main" id="{962913DB-8182-F88D-46F8-CA28F8747E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1375027"/>
            <a:ext cx="8509454" cy="2300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Com este trabalho, foi-nos proposto pelos docentes da unidade curricular, que explorássemos um tópico á escolha dentro do campo de Classificação, Reconhecimento, Aglomeração/</a:t>
            </a:r>
            <a:r>
              <a:rPr lang="pt-PT" altLang="pt-PT" sz="1600" dirty="0" err="1">
                <a:latin typeface="+mn-lt"/>
                <a:cs typeface="Arial" panose="020B0604020202020204" pitchFamily="34" charset="0"/>
              </a:rPr>
              <a:t>Clustering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 com imagens e vídeos. </a:t>
            </a:r>
          </a:p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Para o desenvolvimento do trabalho utilizámos a linguagem </a:t>
            </a:r>
            <a:r>
              <a:rPr lang="pt-PT" altLang="pt-PT" sz="1600" b="1" dirty="0" err="1">
                <a:latin typeface="+mn-lt"/>
                <a:cs typeface="Arial" panose="020B0604020202020204" pitchFamily="34" charset="0"/>
              </a:rPr>
              <a:t>Python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e a ferramenta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YOLO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desenvolvida pela </a:t>
            </a:r>
            <a:r>
              <a:rPr lang="pt-PT" altLang="pt-PT" sz="1600" b="1" dirty="0" err="1">
                <a:latin typeface="+mn-lt"/>
                <a:cs typeface="Arial" panose="020B0604020202020204" pitchFamily="34" charset="0"/>
              </a:rPr>
              <a:t>ultralytics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algn="just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pt-PT" altLang="pt-PT" sz="1200" dirty="0">
                <a:cs typeface="Arial" panose="020B0604020202020204" pitchFamily="34" charset="0"/>
              </a:rPr>
              <a:t> </a:t>
            </a:r>
            <a:endParaRPr lang="pt-PT" altLang="pt-PT" sz="12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A23FEE-3194-20F6-AC80-565372D32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637" y="3598937"/>
            <a:ext cx="2509238" cy="274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ltralytics HUB – Apps no Google Play">
            <a:extLst>
              <a:ext uri="{FF2B5EF4-FFF2-40B4-BE49-F238E27FC236}">
                <a16:creationId xmlns:a16="http://schemas.microsoft.com/office/drawing/2014/main" id="{374179B2-4DB1-4AF2-10AA-507C305BA1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t="18868" r="19386" b="19709"/>
          <a:stretch/>
        </p:blipFill>
        <p:spPr bwMode="auto">
          <a:xfrm>
            <a:off x="5007577" y="3598937"/>
            <a:ext cx="2280636" cy="228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768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3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YOLO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226983" y="1148047"/>
            <a:ext cx="8474898" cy="3008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b="1" dirty="0">
                <a:cs typeface="Arial" panose="020B0604020202020204" pitchFamily="34" charset="0"/>
              </a:rPr>
              <a:t>YOLO</a:t>
            </a:r>
            <a:r>
              <a:rPr lang="pt-PT" altLang="pt-PT" sz="1600" dirty="0">
                <a:cs typeface="Arial" panose="020B0604020202020204" pitchFamily="34" charset="0"/>
              </a:rPr>
              <a:t> é um tipo de </a:t>
            </a:r>
            <a:r>
              <a:rPr lang="pt-PT" altLang="pt-PT" sz="1600" b="1" dirty="0">
                <a:cs typeface="Arial" panose="020B0604020202020204" pitchFamily="34" charset="0"/>
              </a:rPr>
              <a:t>Convolutional Neural Network </a:t>
            </a:r>
            <a:r>
              <a:rPr lang="pt-PT" altLang="pt-PT" sz="1600" dirty="0">
                <a:cs typeface="Arial" panose="020B0604020202020204" pitchFamily="34" charset="0"/>
              </a:rPr>
              <a:t>open-</a:t>
            </a:r>
            <a:r>
              <a:rPr lang="pt-PT" altLang="pt-PT" sz="1600" dirty="0" err="1">
                <a:cs typeface="Arial" panose="020B0604020202020204" pitchFamily="34" charset="0"/>
              </a:rPr>
              <a:t>source</a:t>
            </a:r>
            <a:r>
              <a:rPr lang="pt-PT" altLang="pt-PT" sz="1600" dirty="0">
                <a:cs typeface="Arial" panose="020B0604020202020204" pitchFamily="34" charset="0"/>
              </a:rPr>
              <a:t>, desenvolvida para deteção de objetos em imagens e vídeos.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O nome da ferramenta é uma abreviação de "</a:t>
            </a:r>
            <a:r>
              <a:rPr lang="pt-PT" altLang="pt-PT" sz="1600" dirty="0" err="1">
                <a:cs typeface="Arial" panose="020B0604020202020204" pitchFamily="34" charset="0"/>
              </a:rPr>
              <a:t>You</a:t>
            </a:r>
            <a:r>
              <a:rPr lang="pt-PT" altLang="pt-PT" sz="1600" dirty="0">
                <a:cs typeface="Arial" panose="020B0604020202020204" pitchFamily="34" charset="0"/>
              </a:rPr>
              <a:t> </a:t>
            </a:r>
            <a:r>
              <a:rPr lang="pt-PT" altLang="pt-PT" sz="1600" dirty="0" err="1">
                <a:cs typeface="Arial" panose="020B0604020202020204" pitchFamily="34" charset="0"/>
              </a:rPr>
              <a:t>Only</a:t>
            </a:r>
            <a:r>
              <a:rPr lang="pt-PT" altLang="pt-PT" sz="1600" dirty="0">
                <a:cs typeface="Arial" panose="020B0604020202020204" pitchFamily="34" charset="0"/>
              </a:rPr>
              <a:t> Look </a:t>
            </a:r>
            <a:r>
              <a:rPr lang="pt-PT" altLang="pt-PT" sz="1600" dirty="0" err="1">
                <a:cs typeface="Arial" panose="020B0604020202020204" pitchFamily="34" charset="0"/>
              </a:rPr>
              <a:t>Once</a:t>
            </a:r>
            <a:r>
              <a:rPr lang="pt-PT" altLang="pt-PT" sz="1600" dirty="0">
                <a:cs typeface="Arial" panose="020B0604020202020204" pitchFamily="34" charset="0"/>
              </a:rPr>
              <a:t>“, que descreve o conceito fundamental dessa abordagem: em vez de dividir a imagem em regiões e classificar cada região separadamente, o </a:t>
            </a:r>
            <a:r>
              <a:rPr lang="pt-PT" altLang="pt-PT" sz="1600" b="1" dirty="0">
                <a:cs typeface="Arial" panose="020B0604020202020204" pitchFamily="34" charset="0"/>
              </a:rPr>
              <a:t>YOLO</a:t>
            </a:r>
            <a:r>
              <a:rPr lang="pt-PT" altLang="pt-PT" sz="1600" dirty="0">
                <a:cs typeface="Arial" panose="020B0604020202020204" pitchFamily="34" charset="0"/>
              </a:rPr>
              <a:t> analisa a imagem inteira de uma vez só e prevê as localizações e as classes dos objetos detetados.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Para utilizar a ferramenta, utilizámos a documentação do </a:t>
            </a:r>
            <a:r>
              <a:rPr lang="pt-PT" altLang="pt-PT" sz="1600" b="1" dirty="0">
                <a:cs typeface="Arial" panose="020B0604020202020204" pitchFamily="34" charset="0"/>
              </a:rPr>
              <a:t>YOLOv9</a:t>
            </a:r>
            <a:r>
              <a:rPr lang="pt-PT" altLang="pt-PT" sz="1600" dirty="0">
                <a:cs typeface="Arial" panose="020B0604020202020204" pitchFamily="34" charset="0"/>
              </a:rPr>
              <a:t> desenvolvido pela </a:t>
            </a:r>
            <a:r>
              <a:rPr lang="pt-PT" altLang="pt-PT" sz="1600" b="1" dirty="0" err="1">
                <a:cs typeface="Arial" panose="020B0604020202020204" pitchFamily="34" charset="0"/>
              </a:rPr>
              <a:t>Ultralytics</a:t>
            </a:r>
            <a:r>
              <a:rPr lang="pt-PT" altLang="pt-PT" sz="1600" dirty="0">
                <a:cs typeface="Arial" panose="020B0604020202020204" pitchFamily="34" charset="0"/>
              </a:rPr>
              <a:t> e disponibilizada no o seguinte link: </a:t>
            </a:r>
            <a:r>
              <a:rPr lang="pt-PT" altLang="pt-PT" sz="1600" dirty="0">
                <a:cs typeface="Arial" panose="020B0604020202020204" pitchFamily="34" charset="0"/>
                <a:hlinkClick r:id="rId7"/>
              </a:rPr>
              <a:t>https://docs.ultralytics.com/models/yolov9/</a:t>
            </a:r>
            <a:r>
              <a:rPr lang="pt-PT" altLang="pt-PT" sz="1600" dirty="0"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4" name="Picture 8" descr="YOLO: Real-Time Object Detection">
            <a:extLst>
              <a:ext uri="{FF2B5EF4-FFF2-40B4-BE49-F238E27FC236}">
                <a16:creationId xmlns:a16="http://schemas.microsoft.com/office/drawing/2014/main" id="{80890074-35F3-DC7F-F7F3-9DCD96F83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6173" y="4575030"/>
            <a:ext cx="2884296" cy="153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489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4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Instalações iniciais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226983" y="1148047"/>
            <a:ext cx="8474898" cy="423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Primeiramente, devemos realizar a instalação da ferramenta YOLO da </a:t>
            </a:r>
            <a:r>
              <a:rPr lang="pt-PT" altLang="pt-PT" sz="1600" dirty="0" err="1">
                <a:cs typeface="Arial" panose="020B0604020202020204" pitchFamily="34" charset="0"/>
              </a:rPr>
              <a:t>ultralytics</a:t>
            </a:r>
            <a:r>
              <a:rPr lang="pt-PT" altLang="pt-PT" sz="1600" dirty="0">
                <a:cs typeface="Arial" panose="020B0604020202020204" pitchFamily="34" charset="0"/>
              </a:rPr>
              <a:t> e </a:t>
            </a:r>
            <a:r>
              <a:rPr lang="pt-PT" altLang="pt-PT" sz="1600" dirty="0" err="1">
                <a:cs typeface="Arial" panose="020B0604020202020204" pitchFamily="34" charset="0"/>
              </a:rPr>
              <a:t>OpenCV</a:t>
            </a:r>
            <a:r>
              <a:rPr lang="pt-PT" altLang="pt-PT" sz="1600" dirty="0">
                <a:cs typeface="Arial" panose="020B0604020202020204" pitchFamily="34" charset="0"/>
              </a:rPr>
              <a:t>.</a:t>
            </a:r>
          </a:p>
        </p:txBody>
      </p:sp>
      <p:pic>
        <p:nvPicPr>
          <p:cNvPr id="6" name="Imagem 5" descr="Uma imagem com texto, captura de ecrã, Tipo de letra, software&#10;&#10;Descrição gerada automaticamente">
            <a:extLst>
              <a:ext uri="{FF2B5EF4-FFF2-40B4-BE49-F238E27FC236}">
                <a16:creationId xmlns:a16="http://schemas.microsoft.com/office/drawing/2014/main" id="{63C8B49D-DF8E-017F-6658-09BF7EC16A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766" y="1700332"/>
            <a:ext cx="6546468" cy="2245522"/>
          </a:xfrm>
          <a:prstGeom prst="rect">
            <a:avLst/>
          </a:prstGeom>
        </p:spPr>
      </p:pic>
      <p:pic>
        <p:nvPicPr>
          <p:cNvPr id="10" name="Imagem 9" descr="Uma imagem com texto, captura de ecrã, Tipo de letra, informação&#10;&#10;Descrição gerada automaticamente">
            <a:extLst>
              <a:ext uri="{FF2B5EF4-FFF2-40B4-BE49-F238E27FC236}">
                <a16:creationId xmlns:a16="http://schemas.microsoft.com/office/drawing/2014/main" id="{0ECCA8A6-8F82-0416-5D63-DB8A24DD2F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122270"/>
            <a:ext cx="7010400" cy="186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77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5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Caso Prático – exemplo 1 com imagens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F19ECDE-A56D-E8D2-C71D-B14F6C63B9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152" y="2047248"/>
            <a:ext cx="3908496" cy="1698219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9C47320C-523A-82C2-F7F4-C14F71ECE1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47725" y="4101174"/>
            <a:ext cx="5121191" cy="2005638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26983" y="1148047"/>
            <a:ext cx="8474898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seguinte código, realizamos a importação das bibliotecas necessárias e um ciclo para representação visual da deteção de objetos.</a:t>
            </a:r>
          </a:p>
        </p:txBody>
      </p:sp>
    </p:spTree>
    <p:extLst>
      <p:ext uri="{BB962C8B-B14F-4D97-AF65-F5344CB8AC3E}">
        <p14:creationId xmlns:p14="http://schemas.microsoft.com/office/powerpoint/2010/main" val="1388124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6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Caso Prático – exemplo 1 com imagens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EB2FC9E-A7BD-D2FB-EDE9-D84ADB8C34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601" y="1386472"/>
            <a:ext cx="5063621" cy="3840709"/>
          </a:xfrm>
          <a:prstGeom prst="rect">
            <a:avLst/>
          </a:prstGeom>
        </p:spPr>
      </p:pic>
      <p:pic>
        <p:nvPicPr>
          <p:cNvPr id="6" name="Imagem 5" descr="Uma imagem com texto, captura de ecrã, software, ecrã&#10;&#10;Descrição gerada automaticamente">
            <a:extLst>
              <a:ext uri="{FF2B5EF4-FFF2-40B4-BE49-F238E27FC236}">
                <a16:creationId xmlns:a16="http://schemas.microsoft.com/office/drawing/2014/main" id="{7E2E7EAF-6AE8-BEA3-438F-1A3C1C8AC9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272" y="3994349"/>
            <a:ext cx="5192127" cy="2207973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C892745-6D70-3DEA-4A94-557F7BFDD8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1200" y="2154295"/>
            <a:ext cx="1781424" cy="70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490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7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Caso Prático – exemplo 2 com imagens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7002C481-BF55-4292-A041-E094FFE584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71365" y="2587840"/>
            <a:ext cx="4801270" cy="1162212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BFB78440-0C8B-EF98-2AA4-990B24E482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2468" y="3867742"/>
            <a:ext cx="7259063" cy="2029108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D9D6CD4D-77C0-8519-5CF9-15BDD152D849}"/>
              </a:ext>
            </a:extLst>
          </p:cNvPr>
          <p:cNvSpPr txBox="1"/>
          <p:nvPr/>
        </p:nvSpPr>
        <p:spPr>
          <a:xfrm>
            <a:off x="238124" y="1194910"/>
            <a:ext cx="87534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Para o segundo exemplo, utilizamos duas funções </a:t>
            </a:r>
            <a:r>
              <a:rPr lang="pt-BR" b="1" dirty="0"/>
              <a:t>predict </a:t>
            </a:r>
            <a:r>
              <a:rPr lang="pt-BR" dirty="0"/>
              <a:t>e </a:t>
            </a:r>
            <a:r>
              <a:rPr lang="pt-BR" b="1" dirty="0"/>
              <a:t>predict_and_detect</a:t>
            </a:r>
            <a:r>
              <a:rPr lang="pt-B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 função </a:t>
            </a:r>
            <a:r>
              <a:rPr lang="pt-BR" b="1" dirty="0"/>
              <a:t>predict</a:t>
            </a:r>
            <a:r>
              <a:rPr lang="pt-BR" dirty="0"/>
              <a:t> será responsável por definir os parâmetros de previsão do modelo.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 função </a:t>
            </a:r>
            <a:r>
              <a:rPr lang="pt-BR" b="1" dirty="0"/>
              <a:t>predict_and_detect </a:t>
            </a:r>
            <a:r>
              <a:rPr lang="pt-BR" dirty="0"/>
              <a:t>é responsável por chamar a função </a:t>
            </a:r>
            <a:r>
              <a:rPr lang="pt-BR" b="1" dirty="0"/>
              <a:t>predict</a:t>
            </a:r>
            <a:r>
              <a:rPr lang="pt-BR" dirty="0"/>
              <a:t> e desenhar as caixas identificadoras e os resultados sobre a imagem. </a:t>
            </a:r>
          </a:p>
        </p:txBody>
      </p:sp>
    </p:spTree>
    <p:extLst>
      <p:ext uri="{BB962C8B-B14F-4D97-AF65-F5344CB8AC3E}">
        <p14:creationId xmlns:p14="http://schemas.microsoft.com/office/powerpoint/2010/main" val="1768420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8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Caso Prático – exemplo 2 com imagens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AB3DE28-FBB2-3616-3B35-FB5C65C366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2056" y="1304351"/>
            <a:ext cx="5346303" cy="369785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4652492-FF94-0AE5-9DDA-57FD456812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55840" y="5154052"/>
            <a:ext cx="5658733" cy="114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09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9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Caso Prático – exemplo com </a:t>
            </a:r>
            <a:r>
              <a:rPr lang="pt-PT" sz="2000" b="1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video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98B9FFB-2F2C-1D21-BA41-1563469CD7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0891" y="2956773"/>
            <a:ext cx="4782217" cy="1152686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6CF298-D192-651C-DC5B-EFE368B4A7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5730" y="4400334"/>
            <a:ext cx="7792537" cy="1629002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F13CADBC-A727-7745-B8FA-F77CEF8E14B8}"/>
              </a:ext>
            </a:extLst>
          </p:cNvPr>
          <p:cNvSpPr txBox="1"/>
          <p:nvPr/>
        </p:nvSpPr>
        <p:spPr>
          <a:xfrm>
            <a:off x="233360" y="1640307"/>
            <a:ext cx="86772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Na deteção de objetos em vídeos reutilizamos a função </a:t>
            </a:r>
            <a:r>
              <a:rPr lang="pt-BR" b="1" dirty="0"/>
              <a:t>predict </a:t>
            </a:r>
            <a:r>
              <a:rPr lang="pt-BR" dirty="0"/>
              <a:t>criada anteriormente e a função </a:t>
            </a:r>
            <a:r>
              <a:rPr lang="pt-BR" b="1" dirty="0"/>
              <a:t>predict_and_detect </a:t>
            </a:r>
            <a:r>
              <a:rPr lang="pt-BR" dirty="0"/>
              <a:t>com ligeiras alterações para que o resultado final exporte um vídeo com as caixas delimitadoras e as classes identificadas.</a:t>
            </a:r>
          </a:p>
        </p:txBody>
      </p:sp>
    </p:spTree>
    <p:extLst>
      <p:ext uri="{BB962C8B-B14F-4D97-AF65-F5344CB8AC3E}">
        <p14:creationId xmlns:p14="http://schemas.microsoft.com/office/powerpoint/2010/main" val="16933251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6241</TotalTime>
  <Words>854</Words>
  <Application>Microsoft Office PowerPoint</Application>
  <PresentationFormat>Apresentação no Ecrã (4:3)</PresentationFormat>
  <Paragraphs>100</Paragraphs>
  <Slides>13</Slides>
  <Notes>11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6" baseType="lpstr">
      <vt:lpstr>Arial</vt:lpstr>
      <vt:lpstr>Calibri</vt:lpstr>
      <vt:lpstr>Tema do Office</vt:lpstr>
      <vt:lpstr>Aprendizagem Organizacional  CP3  YOLO – You Only Look Once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Diapositivo 1</dc:title>
  <dc:creator>Jorge Ribeiro</dc:creator>
  <cp:lastModifiedBy>Alexandre Santos</cp:lastModifiedBy>
  <cp:revision>232</cp:revision>
  <cp:lastPrinted>2020-09-27T18:04:57Z</cp:lastPrinted>
  <dcterms:created xsi:type="dcterms:W3CDTF">2011-05-31T09:21:51Z</dcterms:created>
  <dcterms:modified xsi:type="dcterms:W3CDTF">2024-06-12T17:35:49Z</dcterms:modified>
</cp:coreProperties>
</file>

<file path=docProps/thumbnail.jpeg>
</file>